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31"/>
  </p:notesMasterIdLst>
  <p:handoutMasterIdLst>
    <p:handoutMasterId r:id="rId32"/>
  </p:handoutMasterIdLst>
  <p:sldIdLst>
    <p:sldId id="1377" r:id="rId2"/>
    <p:sldId id="1357" r:id="rId3"/>
    <p:sldId id="1378" r:id="rId4"/>
    <p:sldId id="1379" r:id="rId5"/>
    <p:sldId id="1380" r:id="rId6"/>
    <p:sldId id="1381" r:id="rId7"/>
    <p:sldId id="1382" r:id="rId8"/>
    <p:sldId id="1383" r:id="rId9"/>
    <p:sldId id="1384" r:id="rId10"/>
    <p:sldId id="1358" r:id="rId11"/>
    <p:sldId id="1359" r:id="rId12"/>
    <p:sldId id="1356" r:id="rId13"/>
    <p:sldId id="1360" r:id="rId14"/>
    <p:sldId id="1361" r:id="rId15"/>
    <p:sldId id="1362" r:id="rId16"/>
    <p:sldId id="1363" r:id="rId17"/>
    <p:sldId id="1364" r:id="rId18"/>
    <p:sldId id="1365" r:id="rId19"/>
    <p:sldId id="1366" r:id="rId20"/>
    <p:sldId id="1367" r:id="rId21"/>
    <p:sldId id="1368" r:id="rId22"/>
    <p:sldId id="1369" r:id="rId23"/>
    <p:sldId id="1370" r:id="rId24"/>
    <p:sldId id="1371" r:id="rId25"/>
    <p:sldId id="1372" r:id="rId26"/>
    <p:sldId id="1373" r:id="rId27"/>
    <p:sldId id="1374" r:id="rId28"/>
    <p:sldId id="1375" r:id="rId29"/>
    <p:sldId id="1376" r:id="rId30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88" autoAdjust="0"/>
    <p:restoredTop sz="96925" autoAdjust="0"/>
  </p:normalViewPr>
  <p:slideViewPr>
    <p:cSldViewPr snapToGrid="0">
      <p:cViewPr varScale="1">
        <p:scale>
          <a:sx n="96" d="100"/>
          <a:sy n="96" d="100"/>
        </p:scale>
        <p:origin x="984" y="168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tiff>
</file>

<file path=ppt/media/image3.tiff>
</file>

<file path=ppt/media/image4.pn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79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298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059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445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002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327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9955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7321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539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533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307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01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2529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55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65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969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557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7154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8395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32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5032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666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64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98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94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63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225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678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404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wacsp/helloworld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1FF62-44E1-B646-A747-BF5F5392E6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DevOps, </a:t>
            </a:r>
            <a:r>
              <a:rPr lang="en-US" sz="4000" dirty="0" err="1">
                <a:solidFill>
                  <a:schemeClr val="bg2"/>
                </a:solidFill>
              </a:rPr>
              <a:t>CodeBuild</a:t>
            </a:r>
            <a:r>
              <a:rPr lang="en-US" sz="4000" dirty="0">
                <a:solidFill>
                  <a:schemeClr val="bg2"/>
                </a:solidFill>
              </a:rPr>
              <a:t> and Continuous Integration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B18405-441D-084B-99F0-0660EFC77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CITS5503 </a:t>
            </a:r>
            <a:r>
              <a:rPr lang="en-US" sz="1800" dirty="0" err="1"/>
              <a:t>Dr</a:t>
            </a:r>
            <a:r>
              <a:rPr lang="en-US" sz="1800" dirty="0"/>
              <a:t> David Glance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9C7D53-E673-204F-AE8F-F16F03C1E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9C219C-E595-6E4B-B6C3-9C8ECA240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/>
                </a:solidFill>
              </a:rPr>
              <a:pPr/>
              <a:t>1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096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OpsWorks</a:t>
            </a:r>
            <a:r>
              <a:rPr lang="en-US" dirty="0"/>
              <a:t> and Chef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different environments and approaches</a:t>
            </a:r>
          </a:p>
          <a:p>
            <a:r>
              <a:rPr lang="en-US" dirty="0"/>
              <a:t>AWS </a:t>
            </a:r>
            <a:r>
              <a:rPr lang="en-US" dirty="0" err="1"/>
              <a:t>OpsWorks</a:t>
            </a:r>
            <a:r>
              <a:rPr lang="en-US" dirty="0"/>
              <a:t> uses Chef or Puppet (there are others like </a:t>
            </a:r>
            <a:r>
              <a:rPr lang="en-US" dirty="0" err="1"/>
              <a:t>Ansible</a:t>
            </a:r>
            <a:r>
              <a:rPr lang="en-US" dirty="0"/>
              <a:t>)</a:t>
            </a:r>
          </a:p>
          <a:p>
            <a:r>
              <a:rPr lang="en-US" dirty="0"/>
              <a:t>We will focus on Chef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C41F2F-6180-9142-9E1B-6822E07CA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3405715"/>
            <a:ext cx="6807820" cy="30063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7E7792-961F-B44C-BEE8-1216A83D7887}"/>
              </a:ext>
            </a:extLst>
          </p:cNvPr>
          <p:cNvSpPr txBox="1"/>
          <p:nvPr/>
        </p:nvSpPr>
        <p:spPr>
          <a:xfrm>
            <a:off x="938763" y="6502400"/>
            <a:ext cx="5708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Courtesy: </a:t>
            </a:r>
            <a:r>
              <a:rPr lang="en-US" sz="1000" dirty="0" err="1"/>
              <a:t>RightScale</a:t>
            </a:r>
            <a:r>
              <a:rPr lang="en-US" sz="1000" dirty="0"/>
              <a:t> http://</a:t>
            </a:r>
            <a:r>
              <a:rPr lang="en-US" sz="1000" dirty="0" err="1"/>
              <a:t>docs.rightscale.com</a:t>
            </a:r>
            <a:r>
              <a:rPr lang="en-US" sz="1000" dirty="0"/>
              <a:t>/</a:t>
            </a:r>
            <a:r>
              <a:rPr lang="en-US" sz="1000" dirty="0" err="1"/>
              <a:t>st</a:t>
            </a:r>
            <a:r>
              <a:rPr lang="en-US" sz="1000" dirty="0"/>
              <a:t>/chef-dev/</a:t>
            </a:r>
            <a:r>
              <a:rPr lang="en-US" sz="1000" dirty="0" err="1"/>
              <a:t>how_does_rightscale_use_chef.html</a:t>
            </a:r>
            <a:r>
              <a:rPr lang="en-US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231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Chef uses a client/server architecture</a:t>
            </a:r>
          </a:p>
          <a:p>
            <a:r>
              <a:rPr lang="en-US" dirty="0"/>
              <a:t>The details of what you want to configure are stored in “cookbooks”</a:t>
            </a:r>
          </a:p>
          <a:p>
            <a:r>
              <a:rPr lang="en-US" dirty="0"/>
              <a:t>A command called “knife” is used to create and manage cookbooks</a:t>
            </a:r>
          </a:p>
          <a:p>
            <a:r>
              <a:rPr lang="en-US" dirty="0"/>
              <a:t>Syntax of cookbooks is based on the language Ruby</a:t>
            </a:r>
          </a:p>
          <a:p>
            <a:pPr lvl="1"/>
            <a:r>
              <a:rPr lang="en-US" dirty="0"/>
              <a:t>Recipes</a:t>
            </a:r>
          </a:p>
          <a:p>
            <a:pPr lvl="1"/>
            <a:r>
              <a:rPr lang="en-US" dirty="0"/>
              <a:t>Resources</a:t>
            </a:r>
          </a:p>
          <a:p>
            <a:pPr lvl="1"/>
            <a:r>
              <a:rPr lang="en-US" dirty="0"/>
              <a:t>Attributes</a:t>
            </a:r>
          </a:p>
          <a:p>
            <a:r>
              <a:rPr lang="en-US" dirty="0"/>
              <a:t>Chef client – agent that runs on managed nodes responsible for:</a:t>
            </a:r>
          </a:p>
          <a:p>
            <a:pPr lvl="1"/>
            <a:r>
              <a:rPr lang="en-US" dirty="0"/>
              <a:t>Registering and authenticating node with Chef server</a:t>
            </a:r>
          </a:p>
          <a:p>
            <a:pPr lvl="1"/>
            <a:r>
              <a:rPr lang="en-US" dirty="0"/>
              <a:t>Synchronizing cookbooks</a:t>
            </a:r>
          </a:p>
          <a:p>
            <a:pPr lvl="1"/>
            <a:r>
              <a:rPr lang="en-US" dirty="0"/>
              <a:t>Enacting instructions</a:t>
            </a:r>
          </a:p>
          <a:p>
            <a:pPr lvl="1"/>
            <a:r>
              <a:rPr lang="en-US" dirty="0"/>
              <a:t>Handling exceptions</a:t>
            </a:r>
          </a:p>
          <a:p>
            <a:r>
              <a:rPr lang="en-US" dirty="0" err="1"/>
              <a:t>Ohai</a:t>
            </a:r>
            <a:r>
              <a:rPr lang="en-US" dirty="0"/>
              <a:t>: tool that scans the node and returns system configuration data</a:t>
            </a:r>
          </a:p>
        </p:txBody>
      </p:sp>
    </p:spTree>
    <p:extLst>
      <p:ext uri="{BB962C8B-B14F-4D97-AF65-F5344CB8AC3E}">
        <p14:creationId xmlns:p14="http://schemas.microsoft.com/office/powerpoint/2010/main" val="2803348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57059A7-E233-4E4D-A24B-327CACCED0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880" y="467256"/>
            <a:ext cx="4915890" cy="57664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AWS OpsWorks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pPr>
              <a:defRPr/>
            </a:pPr>
            <a:r>
              <a:rPr lang="en-AU" sz="2000" dirty="0" err="1">
                <a:solidFill>
                  <a:schemeClr val="bg1"/>
                </a:solidFill>
              </a:rPr>
              <a:t>OpsWorks</a:t>
            </a:r>
            <a:r>
              <a:rPr lang="en-AU" sz="2000" dirty="0">
                <a:solidFill>
                  <a:schemeClr val="bg1"/>
                </a:solidFill>
              </a:rPr>
              <a:t> uses stacks, layers and applications</a:t>
            </a:r>
          </a:p>
          <a:p>
            <a:pPr>
              <a:defRPr/>
            </a:pPr>
            <a:r>
              <a:rPr lang="en-AU" sz="2000" dirty="0">
                <a:solidFill>
                  <a:schemeClr val="bg1"/>
                </a:solidFill>
              </a:rPr>
              <a:t>Add stack</a:t>
            </a:r>
          </a:p>
          <a:p>
            <a:pPr>
              <a:defRPr/>
            </a:pPr>
            <a:r>
              <a:rPr lang="en-AU" sz="2000" dirty="0">
                <a:solidFill>
                  <a:schemeClr val="bg1"/>
                </a:solidFill>
              </a:rPr>
              <a:t>need to set custom chef cookbooks</a:t>
            </a:r>
          </a:p>
          <a:p>
            <a:pPr>
              <a:defRPr/>
            </a:pPr>
            <a:r>
              <a:rPr lang="en-AU" sz="1500" dirty="0">
                <a:solidFill>
                  <a:schemeClr val="bg1"/>
                </a:solidFill>
              </a:rPr>
              <a:t>http repository https://s3.amazonaws.com/</a:t>
            </a:r>
            <a:r>
              <a:rPr lang="en-AU" sz="1500" dirty="0" err="1">
                <a:solidFill>
                  <a:schemeClr val="bg1"/>
                </a:solidFill>
              </a:rPr>
              <a:t>opsworks</a:t>
            </a:r>
            <a:r>
              <a:rPr lang="en-AU" sz="1500" dirty="0">
                <a:solidFill>
                  <a:schemeClr val="bg1"/>
                </a:solidFill>
              </a:rPr>
              <a:t>-demo-assets/</a:t>
            </a:r>
            <a:r>
              <a:rPr lang="en-AU" sz="1500" dirty="0" err="1">
                <a:solidFill>
                  <a:schemeClr val="bg1"/>
                </a:solidFill>
              </a:rPr>
              <a:t>opsworks</a:t>
            </a:r>
            <a:r>
              <a:rPr lang="en-AU" sz="1500" dirty="0">
                <a:solidFill>
                  <a:schemeClr val="bg1"/>
                </a:solidFill>
              </a:rPr>
              <a:t>-</a:t>
            </a:r>
            <a:r>
              <a:rPr lang="en-AU" sz="1500" dirty="0" err="1">
                <a:solidFill>
                  <a:schemeClr val="bg1"/>
                </a:solidFill>
              </a:rPr>
              <a:t>linux</a:t>
            </a:r>
            <a:r>
              <a:rPr lang="en-AU" sz="1500" dirty="0">
                <a:solidFill>
                  <a:schemeClr val="bg1"/>
                </a:solidFill>
              </a:rPr>
              <a:t>-demo-cookbooks-</a:t>
            </a:r>
            <a:r>
              <a:rPr lang="en-AU" sz="1500" dirty="0" err="1">
                <a:solidFill>
                  <a:schemeClr val="bg1"/>
                </a:solidFill>
              </a:rPr>
              <a:t>nodejs.tar.gz</a:t>
            </a:r>
            <a:endParaRPr lang="en-AU" sz="1500" dirty="0">
              <a:solidFill>
                <a:schemeClr val="bg1"/>
              </a:solidFill>
            </a:endParaRPr>
          </a:p>
          <a:p>
            <a:pPr lvl="1">
              <a:defRPr/>
            </a:pPr>
            <a:endParaRPr lang="en-A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305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60FCA6E-0894-46CD-BD49-5955A51E00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78C6E4B-A1F1-4B6C-97EC-BE997495D6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F7FB7D-B138-9D49-870D-976003E2A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78" y="296075"/>
            <a:ext cx="10089876" cy="2940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</p:spPr>
        <p:txBody>
          <a:bodyPr>
            <a:normAutofit/>
          </a:bodyPr>
          <a:lstStyle/>
          <a:p>
            <a:r>
              <a:rPr lang="en-US" sz="4000" dirty="0"/>
              <a:t>Layers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121" y="3467930"/>
            <a:ext cx="10858251" cy="1646979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AU" sz="2000" dirty="0"/>
              <a:t>Add a layer to stack</a:t>
            </a:r>
          </a:p>
          <a:p>
            <a:pPr>
              <a:defRPr/>
            </a:pPr>
            <a:r>
              <a:rPr lang="en-AU" sz="2000" dirty="0"/>
              <a:t>Defines configuration of instances</a:t>
            </a:r>
          </a:p>
          <a:p>
            <a:pPr>
              <a:defRPr/>
            </a:pPr>
            <a:r>
              <a:rPr lang="en-AU" sz="2000" dirty="0"/>
              <a:t>Add stack</a:t>
            </a:r>
          </a:p>
          <a:p>
            <a:pPr>
              <a:defRPr/>
            </a:pPr>
            <a:r>
              <a:rPr lang="en-AU" sz="2000" dirty="0"/>
              <a:t>Under Recipes going to add deploy of </a:t>
            </a:r>
            <a:r>
              <a:rPr lang="en-AU" sz="2000" dirty="0" err="1"/>
              <a:t>nodejs_demo</a:t>
            </a:r>
            <a:endParaRPr lang="en-AU" sz="2000" dirty="0"/>
          </a:p>
          <a:p>
            <a:pPr lvl="1">
              <a:defRPr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161670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413D172-8B6A-47F5-9813-DE455773F3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62F3A7-BFE7-E94B-AD1E-560C7C2AF6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4"/>
          <a:stretch/>
        </p:blipFill>
        <p:spPr>
          <a:xfrm>
            <a:off x="7737635" y="-1"/>
            <a:ext cx="3555205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05575" cy="1325563"/>
          </a:xfrm>
        </p:spPr>
        <p:txBody>
          <a:bodyPr>
            <a:normAutofit/>
          </a:bodyPr>
          <a:lstStyle/>
          <a:p>
            <a:r>
              <a:rPr lang="en-US" dirty="0"/>
              <a:t>Instances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5575" cy="4351338"/>
          </a:xfrm>
        </p:spPr>
        <p:txBody>
          <a:bodyPr>
            <a:normAutofit/>
          </a:bodyPr>
          <a:lstStyle/>
          <a:p>
            <a:r>
              <a:rPr lang="en-US" sz="2200" dirty="0"/>
              <a:t>Instance takes it configuration from process of adding and Layer configuration</a:t>
            </a:r>
          </a:p>
        </p:txBody>
      </p:sp>
    </p:spTree>
    <p:extLst>
      <p:ext uri="{BB962C8B-B14F-4D97-AF65-F5344CB8AC3E}">
        <p14:creationId xmlns:p14="http://schemas.microsoft.com/office/powerpoint/2010/main" val="2427440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22C8EB-905C-4545-BC54-7D6A9052F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68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Add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Configure application – takes deploy recipe from Layer</a:t>
            </a:r>
          </a:p>
          <a:p>
            <a:r>
              <a:rPr lang="en-US" sz="2000" dirty="0"/>
              <a:t>Can add source code repository</a:t>
            </a:r>
          </a:p>
          <a:p>
            <a:r>
              <a:rPr lang="en-US" sz="2000" dirty="0"/>
              <a:t>Once set up – can deploy which will install all necessary libraries, code </a:t>
            </a:r>
            <a:r>
              <a:rPr lang="en-US" sz="2000" dirty="0" err="1"/>
              <a:t>etc</a:t>
            </a:r>
            <a:r>
              <a:rPr lang="en-US" sz="2000" dirty="0"/>
              <a:t> and configure it to run</a:t>
            </a:r>
          </a:p>
        </p:txBody>
      </p:sp>
    </p:spTree>
    <p:extLst>
      <p:ext uri="{BB962C8B-B14F-4D97-AF65-F5344CB8AC3E}">
        <p14:creationId xmlns:p14="http://schemas.microsoft.com/office/powerpoint/2010/main" val="781556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Demo Recipe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614" y="2438400"/>
            <a:ext cx="4847302" cy="3785419"/>
          </a:xfrm>
        </p:spPr>
        <p:txBody>
          <a:bodyPr>
            <a:normAutofit/>
          </a:bodyPr>
          <a:lstStyle/>
          <a:p>
            <a:r>
              <a:rPr lang="en-US" sz="2000" dirty="0"/>
              <a:t>In the </a:t>
            </a:r>
            <a:r>
              <a:rPr lang="en-US" sz="2000" dirty="0" err="1"/>
              <a:t>nodejs_demo</a:t>
            </a:r>
            <a:r>
              <a:rPr lang="en-US" sz="2000" dirty="0"/>
              <a:t> cookbook there are several files</a:t>
            </a:r>
          </a:p>
          <a:p>
            <a:r>
              <a:rPr lang="en-US" sz="2000" dirty="0" err="1"/>
              <a:t>nodejs_demo</a:t>
            </a:r>
            <a:r>
              <a:rPr lang="en-US" sz="2000" dirty="0"/>
              <a:t>/recipes/</a:t>
            </a:r>
            <a:r>
              <a:rPr lang="en-US" sz="2000" dirty="0" err="1"/>
              <a:t>default.rb</a:t>
            </a:r>
            <a:endParaRPr lang="en-US" sz="2000" dirty="0"/>
          </a:p>
          <a:p>
            <a:r>
              <a:rPr lang="en-US" sz="2000" dirty="0" err="1"/>
              <a:t>nodejs_demo</a:t>
            </a:r>
            <a:r>
              <a:rPr lang="en-US" sz="2000" dirty="0"/>
              <a:t>/</a:t>
            </a:r>
            <a:r>
              <a:rPr lang="en-US" sz="2000" dirty="0" err="1"/>
              <a:t>metadata.json</a:t>
            </a:r>
            <a:endParaRPr lang="en-US" sz="2000" dirty="0"/>
          </a:p>
          <a:p>
            <a:pPr lvl="1"/>
            <a:r>
              <a:rPr lang="en-US" sz="1600" dirty="0"/>
              <a:t>brings in dependencies:</a:t>
            </a:r>
          </a:p>
          <a:p>
            <a:pPr lvl="2"/>
            <a:r>
              <a:rPr lang="en-US" sz="1200" dirty="0" err="1"/>
              <a:t>application_javascript</a:t>
            </a:r>
            <a:endParaRPr lang="en-US" sz="1200" dirty="0"/>
          </a:p>
          <a:p>
            <a:pPr lvl="2"/>
            <a:r>
              <a:rPr lang="en-US" sz="1200" dirty="0"/>
              <a:t>poise</a:t>
            </a:r>
          </a:p>
          <a:p>
            <a:pPr lvl="2"/>
            <a:r>
              <a:rPr lang="en-US" sz="1200" dirty="0"/>
              <a:t>poise-</a:t>
            </a:r>
            <a:r>
              <a:rPr lang="en-US" sz="1200" dirty="0" err="1"/>
              <a:t>javascript</a:t>
            </a:r>
            <a:endParaRPr lang="en-US" sz="1200" dirty="0"/>
          </a:p>
          <a:p>
            <a:pPr lvl="2"/>
            <a:r>
              <a:rPr lang="en-US" sz="1200" dirty="0"/>
              <a:t>poise-languages</a:t>
            </a:r>
          </a:p>
          <a:p>
            <a:pPr lvl="2"/>
            <a:r>
              <a:rPr lang="en-US" sz="1200" dirty="0"/>
              <a:t>poise-service</a:t>
            </a:r>
          </a:p>
          <a:p>
            <a:pPr lvl="1"/>
            <a:r>
              <a:rPr lang="en-US" sz="1600" dirty="0"/>
              <a:t>These are further cookbooks for installing server-side </a:t>
            </a:r>
            <a:r>
              <a:rPr lang="en-US" sz="1600" dirty="0" err="1"/>
              <a:t>javascript</a:t>
            </a:r>
            <a:r>
              <a:rPr lang="en-US" sz="1600" dirty="0"/>
              <a:t> like </a:t>
            </a:r>
            <a:r>
              <a:rPr lang="en-US" sz="1600" dirty="0" err="1"/>
              <a:t>Node.js</a:t>
            </a: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881ADB-B5D3-4741-86EA-B25BC1133D65}"/>
              </a:ext>
            </a:extLst>
          </p:cNvPr>
          <p:cNvSpPr txBox="1"/>
          <p:nvPr/>
        </p:nvSpPr>
        <p:spPr>
          <a:xfrm>
            <a:off x="5447071" y="196646"/>
            <a:ext cx="6518788" cy="6494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latin typeface="Courier" pitchFamily="2" charset="0"/>
              </a:rPr>
              <a:t>app = search(:</a:t>
            </a:r>
            <a:r>
              <a:rPr lang="en-US" sz="1000" dirty="0" err="1">
                <a:latin typeface="Courier" pitchFamily="2" charset="0"/>
              </a:rPr>
              <a:t>aws_opsworks_app</a:t>
            </a:r>
            <a:r>
              <a:rPr lang="en-US" sz="1000" dirty="0">
                <a:latin typeface="Courier" pitchFamily="2" charset="0"/>
              </a:rPr>
              <a:t>).first</a:t>
            </a:r>
          </a:p>
          <a:p>
            <a:pPr algn="l"/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= "/</a:t>
            </a:r>
            <a:r>
              <a:rPr lang="en-US" sz="1000" dirty="0" err="1">
                <a:latin typeface="Courier" pitchFamily="2" charset="0"/>
              </a:rPr>
              <a:t>srv</a:t>
            </a:r>
            <a:r>
              <a:rPr lang="en-US" sz="1000" dirty="0">
                <a:latin typeface="Courier" pitchFamily="2" charset="0"/>
              </a:rPr>
              <a:t>/#{app['</a:t>
            </a:r>
            <a:r>
              <a:rPr lang="en-US" sz="1000" dirty="0" err="1">
                <a:latin typeface="Courier" pitchFamily="2" charset="0"/>
              </a:rPr>
              <a:t>shortname</a:t>
            </a:r>
            <a:r>
              <a:rPr lang="en-US" sz="1000" dirty="0">
                <a:latin typeface="Courier" pitchFamily="2" charset="0"/>
              </a:rPr>
              <a:t>']}"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package "</a:t>
            </a:r>
            <a:r>
              <a:rPr lang="en-US" sz="1000" dirty="0" err="1">
                <a:latin typeface="Courier" pitchFamily="2" charset="0"/>
              </a:rPr>
              <a:t>git</a:t>
            </a:r>
            <a:r>
              <a:rPr lang="en-US" sz="1000" dirty="0">
                <a:latin typeface="Courier" pitchFamily="2" charset="0"/>
              </a:rPr>
              <a:t>"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workaround for: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WARNING: The following packages cannot be authenticated!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# </a:t>
            </a:r>
            <a:r>
              <a:rPr lang="en-US" sz="1000" dirty="0" err="1">
                <a:latin typeface="Courier" pitchFamily="2" charset="0"/>
              </a:rPr>
              <a:t>liberror-perl</a:t>
            </a:r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# STDERR: E: There are problems and -y was used without --force-yes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options "--force-yes" if node["platform"] == "</a:t>
            </a:r>
            <a:r>
              <a:rPr lang="en-US" sz="1000" dirty="0" err="1">
                <a:latin typeface="Courier" pitchFamily="2" charset="0"/>
              </a:rPr>
              <a:t>ubuntu</a:t>
            </a:r>
            <a:r>
              <a:rPr lang="en-US" sz="1000" dirty="0">
                <a:latin typeface="Courier" pitchFamily="2" charset="0"/>
              </a:rPr>
              <a:t>" &amp;&amp; node["</a:t>
            </a:r>
            <a:r>
              <a:rPr lang="en-US" sz="1000" dirty="0" err="1">
                <a:latin typeface="Courier" pitchFamily="2" charset="0"/>
              </a:rPr>
              <a:t>platform_version</a:t>
            </a:r>
            <a:r>
              <a:rPr lang="en-US" sz="1000" dirty="0">
                <a:latin typeface="Courier" pitchFamily="2" charset="0"/>
              </a:rPr>
              <a:t>"] == "14.04"</a:t>
            </a:r>
          </a:p>
          <a:p>
            <a:pPr algn="l"/>
            <a:r>
              <a:rPr lang="en-US" sz="1000" dirty="0">
                <a:latin typeface="Courier" pitchFamily="2" charset="0"/>
              </a:rPr>
              <a:t>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application 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javascript</a:t>
            </a:r>
            <a:r>
              <a:rPr lang="en-US" sz="1000" dirty="0">
                <a:latin typeface="Courier" pitchFamily="2" charset="0"/>
              </a:rPr>
              <a:t> "4"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environment.update</a:t>
            </a:r>
            <a:r>
              <a:rPr lang="en-US" sz="1000" dirty="0">
                <a:latin typeface="Courier" pitchFamily="2" charset="0"/>
              </a:rPr>
              <a:t>("PORT" =&gt; "80")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environment.update</a:t>
            </a:r>
            <a:r>
              <a:rPr lang="en-US" sz="1000" dirty="0">
                <a:latin typeface="Courier" pitchFamily="2" charset="0"/>
              </a:rPr>
              <a:t>(app["environment"])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git</a:t>
            </a:r>
            <a:r>
              <a:rPr lang="en-US" sz="1000" dirty="0">
                <a:latin typeface="Courier" pitchFamily="2" charset="0"/>
              </a:rPr>
              <a:t> 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repository app["</a:t>
            </a:r>
            <a:r>
              <a:rPr lang="en-US" sz="1000" dirty="0" err="1">
                <a:latin typeface="Courier" pitchFamily="2" charset="0"/>
              </a:rPr>
              <a:t>app_source</a:t>
            </a:r>
            <a:r>
              <a:rPr lang="en-US" sz="1000" dirty="0">
                <a:latin typeface="Courier" pitchFamily="2" charset="0"/>
              </a:rPr>
              <a:t>"]["</a:t>
            </a:r>
            <a:r>
              <a:rPr lang="en-US" sz="1000" dirty="0" err="1">
                <a:latin typeface="Courier" pitchFamily="2" charset="0"/>
              </a:rPr>
              <a:t>url</a:t>
            </a:r>
            <a:r>
              <a:rPr lang="en-US" sz="1000" dirty="0">
                <a:latin typeface="Courier" pitchFamily="2" charset="0"/>
              </a:rPr>
              <a:t>"]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revision app["</a:t>
            </a:r>
            <a:r>
              <a:rPr lang="en-US" sz="1000" dirty="0" err="1">
                <a:latin typeface="Courier" pitchFamily="2" charset="0"/>
              </a:rPr>
              <a:t>app_source</a:t>
            </a:r>
            <a:r>
              <a:rPr lang="en-US" sz="1000" dirty="0">
                <a:latin typeface="Courier" pitchFamily="2" charset="0"/>
              </a:rPr>
              <a:t>"]["revision"]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link "#{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}/</a:t>
            </a:r>
            <a:r>
              <a:rPr lang="en-US" sz="1000" dirty="0" err="1">
                <a:latin typeface="Courier" pitchFamily="2" charset="0"/>
              </a:rPr>
              <a:t>server.js</a:t>
            </a:r>
            <a:r>
              <a:rPr lang="en-US" sz="1000" dirty="0">
                <a:latin typeface="Courier" pitchFamily="2" charset="0"/>
              </a:rPr>
              <a:t>"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to "#{</a:t>
            </a:r>
            <a:r>
              <a:rPr lang="en-US" sz="1000" dirty="0" err="1">
                <a:latin typeface="Courier" pitchFamily="2" charset="0"/>
              </a:rPr>
              <a:t>app_path</a:t>
            </a:r>
            <a:r>
              <a:rPr lang="en-US" sz="1000" dirty="0">
                <a:latin typeface="Courier" pitchFamily="2" charset="0"/>
              </a:rPr>
              <a:t>}/</a:t>
            </a:r>
            <a:r>
              <a:rPr lang="en-US" sz="1000" dirty="0" err="1">
                <a:latin typeface="Courier" pitchFamily="2" charset="0"/>
              </a:rPr>
              <a:t>index.js</a:t>
            </a:r>
            <a:r>
              <a:rPr lang="en-US" sz="1000" dirty="0">
                <a:latin typeface="Courier" pitchFamily="2" charset="0"/>
              </a:rPr>
              <a:t>"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npm_install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retries 3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</a:t>
            </a:r>
            <a:r>
              <a:rPr lang="en-US" sz="1000" dirty="0" err="1">
                <a:latin typeface="Courier" pitchFamily="2" charset="0"/>
              </a:rPr>
              <a:t>retry_delay</a:t>
            </a:r>
            <a:r>
              <a:rPr lang="en-US" sz="1000" dirty="0">
                <a:latin typeface="Courier" pitchFamily="2" charset="0"/>
              </a:rPr>
              <a:t> 10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  </a:t>
            </a:r>
            <a:r>
              <a:rPr lang="en-US" sz="1000" dirty="0" err="1">
                <a:latin typeface="Courier" pitchFamily="2" charset="0"/>
              </a:rPr>
              <a:t>npm_start</a:t>
            </a:r>
            <a:r>
              <a:rPr lang="en-US" sz="1000" dirty="0">
                <a:latin typeface="Courier" pitchFamily="2" charset="0"/>
              </a:rPr>
              <a:t> do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action [:stop, :enable, :start]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end</a:t>
            </a:r>
          </a:p>
          <a:p>
            <a:pPr algn="l"/>
            <a:r>
              <a:rPr lang="en-US" sz="1000" dirty="0">
                <a:latin typeface="Courier" pitchFamily="2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619665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update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normally kept in source code repository e.g. </a:t>
            </a:r>
            <a:r>
              <a:rPr lang="en-US" dirty="0" err="1"/>
              <a:t>bitbucket</a:t>
            </a:r>
            <a:r>
              <a:rPr lang="en-US" dirty="0"/>
              <a:t> or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Source code version control allows:</a:t>
            </a:r>
          </a:p>
          <a:p>
            <a:pPr lvl="1"/>
            <a:r>
              <a:rPr lang="en-US" dirty="0"/>
              <a:t>Collaborative development on same code</a:t>
            </a:r>
          </a:p>
          <a:p>
            <a:pPr lvl="1"/>
            <a:r>
              <a:rPr lang="en-US" dirty="0"/>
              <a:t>Managing branches of code for a variety of reasons</a:t>
            </a:r>
          </a:p>
          <a:p>
            <a:pPr lvl="2"/>
            <a:r>
              <a:rPr lang="en-US" dirty="0"/>
              <a:t>Testing new ideas</a:t>
            </a:r>
          </a:p>
          <a:p>
            <a:pPr lvl="2"/>
            <a:r>
              <a:rPr lang="en-US" dirty="0"/>
              <a:t>Developing new features</a:t>
            </a:r>
          </a:p>
          <a:p>
            <a:pPr lvl="2"/>
            <a:r>
              <a:rPr lang="en-US" dirty="0"/>
              <a:t>Developing new versions of code whilst maintaining the current version</a:t>
            </a:r>
          </a:p>
          <a:p>
            <a:pPr lvl="2"/>
            <a:r>
              <a:rPr lang="en-US" dirty="0"/>
              <a:t>Audit trail and blame for who did what when</a:t>
            </a:r>
          </a:p>
          <a:p>
            <a:pPr lvl="2"/>
            <a:r>
              <a:rPr lang="en-US" dirty="0"/>
              <a:t>Allows mistakes to be corrected with reverting back</a:t>
            </a:r>
          </a:p>
          <a:p>
            <a:r>
              <a:rPr lang="en-US" dirty="0" err="1"/>
              <a:t>git</a:t>
            </a:r>
            <a:r>
              <a:rPr lang="en-US" dirty="0"/>
              <a:t> allows code deployment and ”continuous integration”</a:t>
            </a:r>
          </a:p>
        </p:txBody>
      </p:sp>
    </p:spTree>
    <p:extLst>
      <p:ext uri="{BB962C8B-B14F-4D97-AF65-F5344CB8AC3E}">
        <p14:creationId xmlns:p14="http://schemas.microsoft.com/office/powerpoint/2010/main" val="2878570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and GitHub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is kept in a “repository” or “repo”</a:t>
            </a:r>
          </a:p>
          <a:p>
            <a:r>
              <a:rPr lang="en-US" dirty="0"/>
              <a:t>Copying repo from GitHub or other remote server to local disk is called “cloning”</a:t>
            </a:r>
          </a:p>
          <a:p>
            <a:r>
              <a:rPr lang="en-US" dirty="0"/>
              <a:t>Updating local files from repo involves a “pull” from remote repo</a:t>
            </a:r>
          </a:p>
          <a:p>
            <a:r>
              <a:rPr lang="en-US" dirty="0"/>
              <a:t>Updating remote repo from working directory involves a “push”</a:t>
            </a:r>
          </a:p>
          <a:p>
            <a:r>
              <a:rPr lang="en-US" dirty="0"/>
              <a:t>Main branch of repo is called “master” branch</a:t>
            </a:r>
          </a:p>
          <a:p>
            <a:r>
              <a:rPr lang="en-US" dirty="0"/>
              <a:t>When a branch is merged into master the process is called a “merge"</a:t>
            </a:r>
          </a:p>
        </p:txBody>
      </p:sp>
    </p:spTree>
    <p:extLst>
      <p:ext uri="{BB962C8B-B14F-4D97-AF65-F5344CB8AC3E}">
        <p14:creationId xmlns:p14="http://schemas.microsoft.com/office/powerpoint/2010/main" val="4236117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init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- Create new directory and </a:t>
            </a:r>
            <a:r>
              <a:rPr lang="en-US" dirty="0" err="1"/>
              <a:t>initialise</a:t>
            </a:r>
            <a:endParaRPr lang="en-US" dirty="0"/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remote add origin /path/to/repository </a:t>
            </a:r>
            <a:r>
              <a:rPr lang="en-US" dirty="0"/>
              <a:t>– say where the remote repo is (usually on somewhere like GitHub)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add .  </a:t>
            </a:r>
            <a:r>
              <a:rPr lang="en-US" dirty="0"/>
              <a:t>- register files with </a:t>
            </a:r>
            <a:r>
              <a:rPr lang="en-US" dirty="0" err="1"/>
              <a:t>git</a:t>
            </a:r>
            <a:endParaRPr lang="en-US" dirty="0"/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commit –m “commit message” </a:t>
            </a:r>
            <a:r>
              <a:rPr lang="en-US" dirty="0"/>
              <a:t>– commits files that have been added 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push origin master </a:t>
            </a:r>
            <a:r>
              <a:rPr lang="en-US" dirty="0"/>
              <a:t>– “origin” the path to repository “master” the branch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798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DevOps?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automation for the entire build/test/release cycle</a:t>
            </a:r>
          </a:p>
          <a:p>
            <a:r>
              <a:rPr lang="en-US" dirty="0"/>
              <a:t>Allows Development, Test and Production environments to be built, tested and deployed easily and systematically</a:t>
            </a:r>
          </a:p>
          <a:p>
            <a:r>
              <a:rPr lang="en-US" dirty="0"/>
              <a:t>Allows new components to be added automatically </a:t>
            </a:r>
          </a:p>
          <a:p>
            <a:r>
              <a:rPr lang="en-US" dirty="0"/>
              <a:t>Could be done manually with the help of scripts but there are software environments that manage remote communication and execution of resource creation, software installation and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550977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commands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clone /path/to/repository </a:t>
            </a:r>
            <a:r>
              <a:rPr lang="en-US" dirty="0"/>
              <a:t>- 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creates a working directory with a copy of the repo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branch </a:t>
            </a:r>
            <a:r>
              <a:rPr lang="en-US" dirty="0" err="1">
                <a:solidFill>
                  <a:schemeClr val="accent1"/>
                </a:solidFill>
              </a:rPr>
              <a:t>new_branch_name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– create a branch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dirty="0">
                <a:solidFill>
                  <a:schemeClr val="accent1"/>
                </a:solidFill>
              </a:rPr>
              <a:t> checkout </a:t>
            </a:r>
            <a:r>
              <a:rPr lang="en-US" dirty="0" err="1">
                <a:solidFill>
                  <a:schemeClr val="accent1"/>
                </a:solidFill>
              </a:rPr>
              <a:t>other_branch_name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– checkout code using a specific branch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30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integration/Continuous Delivery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CI: Process of constantly merging development with a master branch for testing (e.g. on a daily basis)</a:t>
            </a:r>
          </a:p>
          <a:p>
            <a:r>
              <a:rPr lang="en-US" dirty="0"/>
              <a:t>CD: Automatic deployment of code to internal systems for further testing as soon as committed changes have passed automated tests</a:t>
            </a:r>
          </a:p>
          <a:p>
            <a:r>
              <a:rPr lang="en-US" dirty="0"/>
              <a:t>Advantages of CI/CD: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Commit frequently to reduce merge issues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Automatically test each commit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Automatically create a production candidate build for each successfully tested commit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Deploy that build to necessary environments for manual testing</a:t>
            </a:r>
          </a:p>
          <a:p>
            <a:pPr lvl="1">
              <a:buFontTx/>
              <a:buChar char="•"/>
            </a:pPr>
            <a:r>
              <a:rPr lang="en-US" altLang="ja-JP" dirty="0">
                <a:ea typeface="ＭＳ Ｐゴシック" panose="020B0600070205080204" pitchFamily="34" charset="-128"/>
              </a:rPr>
              <a:t>Deploy builds that pass manual testing to production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110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CI/CD 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Tools that automate CI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Jenkins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Travis CI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Bamboo</a:t>
            </a:r>
          </a:p>
          <a:p>
            <a:pPr lvl="1"/>
            <a:r>
              <a:rPr lang="en-US" altLang="ja-JP" dirty="0" err="1">
                <a:ea typeface="ＭＳ Ｐゴシック" panose="020B0600070205080204" pitchFamily="34" charset="-128"/>
              </a:rPr>
              <a:t>GitLab</a:t>
            </a:r>
            <a:r>
              <a:rPr lang="en-US" altLang="ja-JP" dirty="0">
                <a:ea typeface="ＭＳ Ｐゴシック" panose="020B0600070205080204" pitchFamily="34" charset="-128"/>
              </a:rPr>
              <a:t> etc.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AWS has various versions of to manage source, build, test and deploy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CodeCommit</a:t>
            </a:r>
            <a:r>
              <a:rPr lang="en-US" altLang="ja-JP" dirty="0">
                <a:ea typeface="ＭＳ Ｐゴシック" panose="020B0600070205080204" pitchFamily="34" charset="-128"/>
              </a:rPr>
              <a:t>: </a:t>
            </a:r>
            <a:r>
              <a:rPr lang="en-US" altLang="ja-JP" dirty="0" err="1">
                <a:ea typeface="ＭＳ Ｐゴシック" panose="020B0600070205080204" pitchFamily="34" charset="-128"/>
              </a:rPr>
              <a:t>Git</a:t>
            </a:r>
            <a:r>
              <a:rPr lang="en-US" altLang="ja-JP" dirty="0">
                <a:ea typeface="ＭＳ Ｐゴシック" panose="020B0600070205080204" pitchFamily="34" charset="-128"/>
              </a:rPr>
              <a:t> repositories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CodeBuild</a:t>
            </a:r>
            <a:r>
              <a:rPr lang="en-US" altLang="ja-JP" dirty="0">
                <a:ea typeface="ＭＳ Ｐゴシック" panose="020B0600070205080204" pitchFamily="34" charset="-128"/>
              </a:rPr>
              <a:t>: Build, test and package for deployment uses Docker 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CodeDeploy</a:t>
            </a:r>
            <a:r>
              <a:rPr lang="en-US" altLang="ja-JP" dirty="0">
                <a:ea typeface="ＭＳ Ｐゴシック" panose="020B0600070205080204" pitchFamily="34" charset="-128"/>
              </a:rPr>
              <a:t>: 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AWS </a:t>
            </a:r>
            <a:r>
              <a:rPr lang="en-US" altLang="ja-JP" dirty="0" err="1">
                <a:ea typeface="ＭＳ Ｐゴシック" panose="020B0600070205080204" pitchFamily="34" charset="-128"/>
              </a:rPr>
              <a:t>CodePipeline</a:t>
            </a:r>
            <a:r>
              <a:rPr lang="en-US" altLang="ja-JP" dirty="0">
                <a:ea typeface="ＭＳ Ｐゴシック" panose="020B0600070205080204" pitchFamily="34" charset="-128"/>
              </a:rPr>
              <a:t> integrates products for CI/CD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80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CodeBuild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Python project HelloWorld</a:t>
            </a:r>
          </a:p>
          <a:p>
            <a:r>
              <a:rPr lang="en-US" dirty="0" err="1"/>
              <a:t>HelloWorld.py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6921910" y="528399"/>
            <a:ext cx="5093110" cy="5648564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numbers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class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init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self.message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'Hello world!'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'''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Given two numbers return True if a &gt; b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'''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(self, a, b):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not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isinstance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(a,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numbers.Number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raise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not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isinstance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(b,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numbers.Number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raise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a &gt; b: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return True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  else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   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return False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825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HelloWorld_test.py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5673214" y="528398"/>
            <a:ext cx="6341806" cy="6177201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from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import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HelloWorld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class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MyTestCase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unittest.TestCase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test_default_greeting_set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self.assertEqual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hw.message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'Hello world!'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test_isgt_lt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self.assertFalse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(3, 4))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self.assertTrue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(4, 3))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test_isgt_notnumber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= HelloWorld()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self.assertRaises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ValueError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hw.isgt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"4"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"5"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)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#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test_demo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(self):</a:t>
            </a: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    #    </a:t>
            </a:r>
            <a:r>
              <a:rPr lang="en-AU" sz="1200" i="1" dirty="0" err="1">
                <a:solidFill>
                  <a:schemeClr val="tx1"/>
                </a:solidFill>
                <a:latin typeface="Courier" pitchFamily="2" charset="0"/>
              </a:rPr>
              <a:t>self.fail</a:t>
            </a:r>
            <a:r>
              <a:rPr lang="en-AU" sz="1200" i="1" dirty="0">
                <a:solidFill>
                  <a:schemeClr val="tx1"/>
                </a:solidFill>
                <a:latin typeface="Courier" pitchFamily="2" charset="0"/>
              </a:rPr>
              <a:t>()</a:t>
            </a: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i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if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__name__ == 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'__main__'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unittest.main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()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315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Spec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buildspec.yml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0283237-32A9-E942-9B71-E4AECF9C5A2D}"/>
              </a:ext>
            </a:extLst>
          </p:cNvPr>
          <p:cNvSpPr/>
          <p:nvPr/>
        </p:nvSpPr>
        <p:spPr>
          <a:xfrm>
            <a:off x="5673214" y="528398"/>
            <a:ext cx="6341806" cy="6177201"/>
          </a:xfrm>
          <a:prstGeom prst="roundRect">
            <a:avLst/>
          </a:prstGeom>
          <a:solidFill>
            <a:schemeClr val="bg1">
              <a:lumMod val="95000"/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version: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0.2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phases: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build: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commands: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echo Build started on `date`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- echo Compiling the Python code...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    - python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HelloWorld_test.py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  </a:t>
            </a: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post_build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commands: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echo Build completed on `date`</a:t>
            </a:r>
            <a:br>
              <a:rPr lang="en-AU" sz="1200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 err="1">
                <a:solidFill>
                  <a:schemeClr val="tx1"/>
                </a:solidFill>
                <a:latin typeface="Courier" pitchFamily="2" charset="0"/>
              </a:rPr>
              <a:t>artifacts</a:t>
            </a: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files:</a:t>
            </a:r>
            <a:br>
              <a:rPr lang="en-AU" sz="1200" b="1" dirty="0">
                <a:solidFill>
                  <a:schemeClr val="tx1"/>
                </a:solidFill>
                <a:latin typeface="Courier" pitchFamily="2" charset="0"/>
              </a:rPr>
            </a:br>
            <a:r>
              <a:rPr lang="en-AU" sz="1200" b="1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200" dirty="0">
                <a:solidFill>
                  <a:schemeClr val="tx1"/>
                </a:solidFill>
                <a:latin typeface="Courier" pitchFamily="2" charset="0"/>
              </a:rPr>
              <a:t>- </a:t>
            </a:r>
            <a:r>
              <a:rPr lang="en-AU" sz="1200" dirty="0" err="1">
                <a:solidFill>
                  <a:schemeClr val="tx1"/>
                </a:solidFill>
                <a:latin typeface="Courier" pitchFamily="2" charset="0"/>
              </a:rPr>
              <a:t>HelloWorld.py</a:t>
            </a:r>
            <a:endParaRPr lang="en-US" sz="12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879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CodeBuild</a:t>
            </a:r>
            <a:r>
              <a:rPr lang="en-US" dirty="0"/>
              <a:t>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Code is put on GitHub – could be elsewhere – S3, </a:t>
            </a:r>
            <a:r>
              <a:rPr lang="en-US" dirty="0" err="1"/>
              <a:t>Bitbucket</a:t>
            </a:r>
            <a:r>
              <a:rPr lang="en-US" dirty="0"/>
              <a:t> etc.</a:t>
            </a:r>
          </a:p>
          <a:p>
            <a:pPr lvl="1"/>
            <a:r>
              <a:rPr lang="en-AU" dirty="0">
                <a:hlinkClick r:id="rId3"/>
              </a:rPr>
              <a:t>https://github.com/uwacsp/helloworld</a:t>
            </a:r>
            <a:endParaRPr lang="en-AU" dirty="0"/>
          </a:p>
          <a:p>
            <a:pPr lvl="1"/>
            <a:r>
              <a:rPr lang="en-AU" dirty="0"/>
              <a:t>Configured to run each time code change is pushed to repository</a:t>
            </a:r>
          </a:p>
          <a:p>
            <a:r>
              <a:rPr lang="en-AU" dirty="0"/>
              <a:t>Build environment</a:t>
            </a:r>
          </a:p>
          <a:p>
            <a:pPr lvl="1"/>
            <a:r>
              <a:rPr lang="en-AU" dirty="0" err="1"/>
              <a:t>aws</a:t>
            </a:r>
            <a:r>
              <a:rPr lang="en-AU" dirty="0"/>
              <a:t>/</a:t>
            </a:r>
            <a:r>
              <a:rPr lang="en-AU" dirty="0" err="1"/>
              <a:t>codebuild</a:t>
            </a:r>
            <a:r>
              <a:rPr lang="en-AU" dirty="0"/>
              <a:t>/python:3.5.2</a:t>
            </a:r>
          </a:p>
          <a:p>
            <a:pPr lvl="1"/>
            <a:r>
              <a:rPr lang="en-AU" dirty="0" err="1"/>
              <a:t>buildspec.yml</a:t>
            </a:r>
            <a:r>
              <a:rPr lang="en-AU" dirty="0"/>
              <a:t> is in root directory of source code</a:t>
            </a:r>
          </a:p>
          <a:p>
            <a:r>
              <a:rPr lang="en-AU" dirty="0"/>
              <a:t>Can configure machines and environment to run the build and test – useful if testing databases </a:t>
            </a:r>
            <a:r>
              <a:rPr lang="en-AU" dirty="0" err="1"/>
              <a:t>etc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5292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Top Corners Rounded 9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EEB79FF-2A3D-1349-BC68-810B05898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767" y="758162"/>
            <a:ext cx="6542117" cy="51846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Run build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t">
            <a:normAutofit/>
          </a:bodyPr>
          <a:lstStyle/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Run gives details of build and tests run</a:t>
            </a:r>
          </a:p>
        </p:txBody>
      </p:sp>
    </p:spTree>
    <p:extLst>
      <p:ext uri="{BB962C8B-B14F-4D97-AF65-F5344CB8AC3E}">
        <p14:creationId xmlns:p14="http://schemas.microsoft.com/office/powerpoint/2010/main" val="14900610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CodeDeploy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Mechanism for handling the testing and deployment of new code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In-place deployment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Blue/Green Deployment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Blue is active live environment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Green is the new version that can act as a system test environment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Switching between green and blue environments easy and no disruption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Can roll-back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4789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CodeDeploy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 involves defining an application using a particular deployment type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Environment configuration: Auto Scaling group, EC2 instances or On-premises instances</a:t>
            </a:r>
          </a:p>
          <a:p>
            <a:pPr lvl="1"/>
            <a:r>
              <a:rPr lang="en-US" altLang="ja-JP" dirty="0">
                <a:ea typeface="ＭＳ Ｐゴシック" panose="020B0600070205080204" pitchFamily="34" charset="-128"/>
              </a:rPr>
              <a:t>Depends on </a:t>
            </a:r>
            <a:r>
              <a:rPr lang="en-US" altLang="ja-JP" dirty="0" err="1">
                <a:ea typeface="ＭＳ Ｐゴシック" panose="020B0600070205080204" pitchFamily="34" charset="-128"/>
              </a:rPr>
              <a:t>CloudFormation</a:t>
            </a:r>
            <a:r>
              <a:rPr lang="en-US" altLang="ja-JP" dirty="0">
                <a:ea typeface="ＭＳ Ｐゴシック" panose="020B0600070205080204" pitchFamily="34" charset="-128"/>
              </a:rPr>
              <a:t> template for full configuration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Code source: S3 or GitHub</a:t>
            </a:r>
          </a:p>
          <a:p>
            <a:r>
              <a:rPr lang="en-US" altLang="ja-JP" dirty="0">
                <a:ea typeface="ＭＳ Ｐゴシック" panose="020B0600070205080204" pitchFamily="34" charset="-128"/>
              </a:rPr>
              <a:t>Can send notifications in event of success/</a:t>
            </a:r>
            <a:r>
              <a:rPr lang="en-US" altLang="ja-JP">
                <a:ea typeface="ＭＳ Ｐゴシック" panose="020B0600070205080204" pitchFamily="34" charset="-128"/>
              </a:rPr>
              <a:t>failure </a:t>
            </a:r>
            <a:endParaRPr lang="en-US" altLang="ja-JP" dirty="0">
              <a:ea typeface="ＭＳ Ｐゴシック" panose="020B0600070205080204" pitchFamily="34" charset="-128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666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approach: Fabric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Fabric allows for the remote execution of commands from Python</a:t>
            </a:r>
          </a:p>
          <a:p>
            <a:r>
              <a:rPr lang="en-US" dirty="0"/>
              <a:t>It is built on:</a:t>
            </a:r>
          </a:p>
          <a:p>
            <a:pPr lvl="1"/>
            <a:r>
              <a:rPr lang="en-US" dirty="0"/>
              <a:t> secure transport layer provided by SSH (remote shells and file transfer)</a:t>
            </a:r>
          </a:p>
          <a:p>
            <a:pPr lvl="1"/>
            <a:r>
              <a:rPr lang="en-US" dirty="0"/>
              <a:t>process execution </a:t>
            </a:r>
          </a:p>
          <a:p>
            <a:r>
              <a:rPr lang="en-US" dirty="0"/>
              <a:t>Code can be split into tasks and then run from the command line using ‘fab’</a:t>
            </a:r>
          </a:p>
          <a:p>
            <a:r>
              <a:rPr lang="en-US" dirty="0"/>
              <a:t>We can start by looking at components of Fabric - SSH</a:t>
            </a:r>
          </a:p>
        </p:txBody>
      </p:sp>
    </p:spTree>
    <p:extLst>
      <p:ext uri="{BB962C8B-B14F-4D97-AF65-F5344CB8AC3E}">
        <p14:creationId xmlns:p14="http://schemas.microsoft.com/office/powerpoint/2010/main" val="362182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Defined in </a:t>
            </a:r>
            <a:r>
              <a:rPr lang="en-US" altLang="en-US" dirty="0"/>
              <a:t>RFCs 4250-4254 OpenSSH is the version that is currently supported on Mac, Linux/Unix distributions and Windows</a:t>
            </a:r>
          </a:p>
          <a:p>
            <a:r>
              <a:rPr lang="en-US" dirty="0"/>
              <a:t>Provides cryptographic authentication and protection for communications between a client and an SSH server listening on port 22 (normally)</a:t>
            </a:r>
          </a:p>
          <a:p>
            <a:r>
              <a:rPr lang="en-US" dirty="0"/>
              <a:t>Client can authenticate the server using its public key fingerprint</a:t>
            </a:r>
          </a:p>
          <a:p>
            <a:r>
              <a:rPr lang="en-US" dirty="0"/>
              <a:t>Server can authenticate the client by checking that it has a matching private key to a public key held on the server (usually in ~/.</a:t>
            </a:r>
            <a:r>
              <a:rPr lang="en-US" dirty="0" err="1"/>
              <a:t>ssh</a:t>
            </a:r>
            <a:r>
              <a:rPr lang="en-US" dirty="0"/>
              <a:t>/</a:t>
            </a:r>
            <a:r>
              <a:rPr lang="en-US" dirty="0" err="1"/>
              <a:t>authorized_keys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70179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388" y="338041"/>
            <a:ext cx="10515600" cy="1325563"/>
          </a:xfrm>
        </p:spPr>
        <p:txBody>
          <a:bodyPr/>
          <a:lstStyle/>
          <a:p>
            <a:r>
              <a:rPr lang="en-US" dirty="0"/>
              <a:t>Key authentication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9B7490-7E11-1F4C-A7BD-2472B30A6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145" y="365125"/>
            <a:ext cx="8558667" cy="60656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77A6DF-7AD0-7C4F-B7CA-4AFD35986915}"/>
              </a:ext>
            </a:extLst>
          </p:cNvPr>
          <p:cNvSpPr txBox="1"/>
          <p:nvPr/>
        </p:nvSpPr>
        <p:spPr>
          <a:xfrm>
            <a:off x="1882142" y="6457890"/>
            <a:ext cx="63658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From Sebastien </a:t>
            </a:r>
            <a:r>
              <a:rPr lang="en-US" sz="1000" dirty="0" err="1"/>
              <a:t>Suanier</a:t>
            </a:r>
            <a:r>
              <a:rPr lang="en-US" sz="1000" dirty="0"/>
              <a:t> https://</a:t>
            </a:r>
            <a:r>
              <a:rPr lang="en-US" sz="1000" dirty="0" err="1"/>
              <a:t>sebastien.saunier.me</a:t>
            </a:r>
            <a:r>
              <a:rPr lang="en-US" sz="1000" dirty="0"/>
              <a:t>/blog/2015/05/10/</a:t>
            </a:r>
            <a:r>
              <a:rPr lang="en-US" sz="1000" dirty="0" err="1"/>
              <a:t>github</a:t>
            </a:r>
            <a:r>
              <a:rPr lang="en-US" sz="1000" dirty="0"/>
              <a:t>-public-key-</a:t>
            </a:r>
            <a:r>
              <a:rPr lang="en-US" sz="1000" dirty="0" err="1"/>
              <a:t>authentication.html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948922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login and execute remote commands:</a:t>
            </a:r>
          </a:p>
          <a:p>
            <a:pPr lvl="1"/>
            <a:r>
              <a:rPr lang="en-AU" dirty="0" err="1"/>
              <a:t>ssh</a:t>
            </a:r>
            <a:r>
              <a:rPr lang="en-AU" dirty="0"/>
              <a:t> -</a:t>
            </a:r>
            <a:r>
              <a:rPr lang="en-AU" dirty="0" err="1"/>
              <a:t>i</a:t>
            </a:r>
            <a:r>
              <a:rPr lang="en-AU" dirty="0"/>
              <a:t> </a:t>
            </a:r>
            <a:r>
              <a:rPr lang="en-AU" dirty="0" err="1"/>
              <a:t>key.pem</a:t>
            </a:r>
            <a:r>
              <a:rPr lang="en-AU" dirty="0"/>
              <a:t> </a:t>
            </a:r>
            <a:r>
              <a:rPr lang="en-AU" dirty="0" err="1"/>
              <a:t>ubuntu@dnsname</a:t>
            </a:r>
            <a:r>
              <a:rPr lang="en-AU" dirty="0"/>
              <a:t> ls –al</a:t>
            </a:r>
          </a:p>
          <a:p>
            <a:r>
              <a:rPr lang="en-AU" dirty="0"/>
              <a:t>Can copy files </a:t>
            </a:r>
          </a:p>
          <a:p>
            <a:pPr lvl="1"/>
            <a:r>
              <a:rPr lang="en-AU" dirty="0" err="1"/>
              <a:t>scp</a:t>
            </a:r>
            <a:r>
              <a:rPr lang="en-AU" dirty="0"/>
              <a:t> -</a:t>
            </a:r>
            <a:r>
              <a:rPr lang="en-AU" dirty="0" err="1"/>
              <a:t>i</a:t>
            </a:r>
            <a:r>
              <a:rPr lang="en-AU" dirty="0"/>
              <a:t> </a:t>
            </a:r>
            <a:r>
              <a:rPr lang="en-AU" dirty="0" err="1"/>
              <a:t>key.pem</a:t>
            </a:r>
            <a:r>
              <a:rPr lang="en-AU" dirty="0"/>
              <a:t> </a:t>
            </a:r>
            <a:r>
              <a:rPr lang="en-AU" dirty="0" err="1"/>
              <a:t>localfile</a:t>
            </a:r>
            <a:r>
              <a:rPr lang="en-AU" dirty="0"/>
              <a:t> </a:t>
            </a:r>
            <a:r>
              <a:rPr lang="en-AU" dirty="0" err="1"/>
              <a:t>ubuntu@dnsname</a:t>
            </a:r>
            <a:r>
              <a:rPr lang="en-AU" dirty="0"/>
              <a:t>:/path/</a:t>
            </a:r>
            <a:r>
              <a:rPr lang="en-AU" dirty="0" err="1"/>
              <a:t>remotefile</a:t>
            </a:r>
            <a:endParaRPr lang="en-AU" dirty="0"/>
          </a:p>
          <a:p>
            <a:r>
              <a:rPr lang="en-AU" dirty="0"/>
              <a:t>Use </a:t>
            </a:r>
            <a:r>
              <a:rPr lang="en-AU" dirty="0" err="1"/>
              <a:t>ssh</a:t>
            </a:r>
            <a:r>
              <a:rPr lang="en-AU" dirty="0"/>
              <a:t>-keygen to generate public/private key pairs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380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Install fabric using: pip install fabric</a:t>
            </a:r>
          </a:p>
          <a:p>
            <a:r>
              <a:rPr lang="en-AU" dirty="0"/>
              <a:t>Use a config file in ~/.</a:t>
            </a:r>
            <a:r>
              <a:rPr lang="en-AU" dirty="0" err="1"/>
              <a:t>ssh</a:t>
            </a:r>
            <a:r>
              <a:rPr lang="en-AU" dirty="0"/>
              <a:t> to configure </a:t>
            </a:r>
            <a:r>
              <a:rPr lang="en-AU" dirty="0" err="1"/>
              <a:t>ssh</a:t>
            </a:r>
            <a:r>
              <a:rPr lang="en-AU" dirty="0"/>
              <a:t> configuration information (see lab)</a:t>
            </a:r>
          </a:p>
          <a:p>
            <a:r>
              <a:rPr lang="en-AU" dirty="0"/>
              <a:t>Connecting and running commands</a:t>
            </a:r>
          </a:p>
          <a:p>
            <a:pPr lvl="1"/>
            <a:r>
              <a:rPr lang="en-AU" dirty="0"/>
              <a:t>use </a:t>
            </a:r>
            <a:r>
              <a:rPr lang="en-AU" dirty="0" err="1"/>
              <a:t>connection.run</a:t>
            </a:r>
            <a:r>
              <a:rPr lang="en-AU" dirty="0"/>
              <a:t>(‘command’)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F4FAEF-0F3E-444C-B79F-72516427776A}"/>
              </a:ext>
            </a:extLst>
          </p:cNvPr>
          <p:cNvSpPr txBox="1"/>
          <p:nvPr/>
        </p:nvSpPr>
        <p:spPr>
          <a:xfrm>
            <a:off x="2408034" y="4213146"/>
            <a:ext cx="6709072" cy="209288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latin typeface="Courier" pitchFamily="2" charset="0"/>
              </a:rPr>
              <a:t>from fabric import Connection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c = Connection(‘host alias’)</a:t>
            </a:r>
          </a:p>
          <a:p>
            <a:pPr algn="l"/>
            <a:r>
              <a:rPr lang="en-US" sz="1000" dirty="0">
                <a:latin typeface="Courier" pitchFamily="2" charset="0"/>
              </a:rPr>
              <a:t># execute remote commands</a:t>
            </a:r>
          </a:p>
          <a:p>
            <a:pPr algn="l"/>
            <a:r>
              <a:rPr lang="en-US" sz="1000" dirty="0">
                <a:latin typeface="Courier" pitchFamily="2" charset="0"/>
              </a:rPr>
              <a:t>result = </a:t>
            </a:r>
            <a:r>
              <a:rPr lang="en-US" sz="1000" dirty="0" err="1">
                <a:latin typeface="Courier" pitchFamily="2" charset="0"/>
              </a:rPr>
              <a:t>c.run</a:t>
            </a:r>
            <a:r>
              <a:rPr lang="en-US" sz="1000" dirty="0">
                <a:latin typeface="Courier" pitchFamily="2" charset="0"/>
              </a:rPr>
              <a:t>(‘ls -al’)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r>
              <a:rPr lang="en-US" sz="1000" dirty="0">
                <a:latin typeface="Courier" pitchFamily="2" charset="0"/>
              </a:rPr>
              <a:t>if </a:t>
            </a:r>
            <a:r>
              <a:rPr lang="en-US" sz="1000" dirty="0" err="1">
                <a:latin typeface="Courier" pitchFamily="2" charset="0"/>
              </a:rPr>
              <a:t>c.run</a:t>
            </a:r>
            <a:r>
              <a:rPr lang="en-US" sz="1000" dirty="0">
                <a:latin typeface="Courier" pitchFamily="2" charset="0"/>
              </a:rPr>
              <a:t>(‘test –f /opt/</a:t>
            </a:r>
            <a:r>
              <a:rPr lang="en-US" sz="1000" dirty="0" err="1">
                <a:latin typeface="Courier" pitchFamily="2" charset="0"/>
              </a:rPr>
              <a:t>mydata</a:t>
            </a:r>
            <a:r>
              <a:rPr lang="en-US" sz="1000" dirty="0">
                <a:latin typeface="Courier" pitchFamily="2" charset="0"/>
              </a:rPr>
              <a:t>/</a:t>
            </a:r>
            <a:r>
              <a:rPr lang="en-US" sz="1000" dirty="0" err="1">
                <a:latin typeface="Courier" pitchFamily="2" charset="0"/>
              </a:rPr>
              <a:t>myfile</a:t>
            </a:r>
            <a:r>
              <a:rPr lang="en-US" sz="1000" dirty="0">
                <a:latin typeface="Courier" pitchFamily="2" charset="0"/>
              </a:rPr>
              <a:t>’, warn=True).failed: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# do something for file not there</a:t>
            </a:r>
          </a:p>
          <a:p>
            <a:pPr algn="l"/>
            <a:r>
              <a:rPr lang="en-US" sz="1000" dirty="0">
                <a:latin typeface="Courier" pitchFamily="2" charset="0"/>
              </a:rPr>
              <a:t>    pass</a:t>
            </a:r>
          </a:p>
          <a:p>
            <a:pPr algn="l"/>
            <a:endParaRPr lang="en-US" sz="1000" dirty="0">
              <a:latin typeface="Courier" pitchFamily="2" charset="0"/>
            </a:endParaRPr>
          </a:p>
          <a:p>
            <a:pPr algn="l"/>
            <a:endParaRPr lang="en-US" sz="1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050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2895"/>
          </a:xfrm>
        </p:spPr>
        <p:txBody>
          <a:bodyPr/>
          <a:lstStyle/>
          <a:p>
            <a:r>
              <a:rPr lang="en-US" dirty="0"/>
              <a:t>Fabric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7442"/>
            <a:ext cx="9208625" cy="4351338"/>
          </a:xfrm>
        </p:spPr>
        <p:txBody>
          <a:bodyPr>
            <a:normAutofit/>
          </a:bodyPr>
          <a:lstStyle/>
          <a:p>
            <a:r>
              <a:rPr lang="en-AU" dirty="0"/>
              <a:t>Copying files</a:t>
            </a:r>
          </a:p>
          <a:p>
            <a:pPr lvl="1"/>
            <a:r>
              <a:rPr lang="en-AU" dirty="0"/>
              <a:t>use </a:t>
            </a:r>
            <a:r>
              <a:rPr lang="en-AU" dirty="0" err="1"/>
              <a:t>connection.put</a:t>
            </a:r>
            <a:r>
              <a:rPr lang="en-AU" dirty="0"/>
              <a:t>(</a:t>
            </a:r>
            <a:r>
              <a:rPr lang="en-AU" dirty="0" err="1"/>
              <a:t>localfilepath</a:t>
            </a:r>
            <a:r>
              <a:rPr lang="en-AU" dirty="0"/>
              <a:t>, </a:t>
            </a:r>
            <a:r>
              <a:rPr lang="en-AU" dirty="0" err="1"/>
              <a:t>remotefilepath</a:t>
            </a:r>
            <a:r>
              <a:rPr lang="en-AU" dirty="0"/>
              <a:t>)</a:t>
            </a:r>
          </a:p>
          <a:p>
            <a:r>
              <a:rPr lang="en-AU" dirty="0"/>
              <a:t>Run as </a:t>
            </a:r>
            <a:r>
              <a:rPr lang="en-AU" dirty="0" err="1"/>
              <a:t>sudo</a:t>
            </a:r>
            <a:endParaRPr lang="en-AU" dirty="0"/>
          </a:p>
          <a:p>
            <a:pPr lvl="1"/>
            <a:r>
              <a:rPr lang="en-AU" dirty="0"/>
              <a:t>use </a:t>
            </a:r>
            <a:r>
              <a:rPr lang="en-AU" dirty="0" err="1"/>
              <a:t>connection.sudo</a:t>
            </a:r>
            <a:r>
              <a:rPr lang="en-AU" dirty="0"/>
              <a:t>(command, </a:t>
            </a:r>
            <a:r>
              <a:rPr lang="en-AU" dirty="0" err="1"/>
              <a:t>otherargs</a:t>
            </a:r>
            <a:r>
              <a:rPr lang="en-AU" dirty="0"/>
              <a:t>)</a:t>
            </a:r>
          </a:p>
          <a:p>
            <a:r>
              <a:rPr lang="en-AU" dirty="0"/>
              <a:t>Can create commands for ‘fab’ using a </a:t>
            </a:r>
            <a:r>
              <a:rPr lang="en-AU" dirty="0" err="1"/>
              <a:t>fabfile.py</a:t>
            </a:r>
            <a:endParaRPr lang="en-AU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230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1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Fabfile</a:t>
            </a:r>
            <a:endParaRPr lang="en-US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B35E15-C737-EA45-B6ED-8149A8A23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from fabric import Connection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from invoke import task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@task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(c):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if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c.run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('test -f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', warn=True).failed: 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c.put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myfiles.tgz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', '/opt/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’) 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c.run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('tar -C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xzvf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/opt/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myfiles.tgz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$ fab –list</a:t>
            </a: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Available tasks:</a:t>
            </a: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$ fab –H &lt;host alias&gt;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upload_and_unpack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23515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56671</TotalTime>
  <Words>1698</Words>
  <Application>Microsoft Macintosh PowerPoint</Application>
  <PresentationFormat>Widescreen</PresentationFormat>
  <Paragraphs>265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ＭＳ Ｐゴシック</vt:lpstr>
      <vt:lpstr>Arial</vt:lpstr>
      <vt:lpstr>Calibri</vt:lpstr>
      <vt:lpstr>Calibri Light</vt:lpstr>
      <vt:lpstr>Consolas</vt:lpstr>
      <vt:lpstr>Courier</vt:lpstr>
      <vt:lpstr>Tahoma</vt:lpstr>
      <vt:lpstr>Times New Roman</vt:lpstr>
      <vt:lpstr>Wingdings</vt:lpstr>
      <vt:lpstr>Office Theme</vt:lpstr>
      <vt:lpstr>DevOps, CodeBuild and Continuous Integration</vt:lpstr>
      <vt:lpstr>What is DevOps?</vt:lpstr>
      <vt:lpstr>A simple approach: Fabric</vt:lpstr>
      <vt:lpstr>SSH</vt:lpstr>
      <vt:lpstr>Key authentication</vt:lpstr>
      <vt:lpstr>SSH</vt:lpstr>
      <vt:lpstr>Fabric</vt:lpstr>
      <vt:lpstr>Fabric (continued)</vt:lpstr>
      <vt:lpstr>Fabfile</vt:lpstr>
      <vt:lpstr>AWS OpsWorks and Chef</vt:lpstr>
      <vt:lpstr>Chef</vt:lpstr>
      <vt:lpstr>AWS OpsWorks Example</vt:lpstr>
      <vt:lpstr>Layers</vt:lpstr>
      <vt:lpstr>Instances</vt:lpstr>
      <vt:lpstr>Add application</vt:lpstr>
      <vt:lpstr>Demo Recipe</vt:lpstr>
      <vt:lpstr>How do you update code?</vt:lpstr>
      <vt:lpstr>Git and GitHub Basics</vt:lpstr>
      <vt:lpstr>Git commands</vt:lpstr>
      <vt:lpstr>Git commands 2</vt:lpstr>
      <vt:lpstr>Continuous integration/Continuous Delivery</vt:lpstr>
      <vt:lpstr>CI/CD How?</vt:lpstr>
      <vt:lpstr>AWS CodeBuild Example</vt:lpstr>
      <vt:lpstr>Unit Test</vt:lpstr>
      <vt:lpstr>Build Spec</vt:lpstr>
      <vt:lpstr>CodeBuild Configuration</vt:lpstr>
      <vt:lpstr>Run build</vt:lpstr>
      <vt:lpstr>AWS CodeDeploy</vt:lpstr>
      <vt:lpstr>AWS CodeDeploy Example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David Glance</cp:lastModifiedBy>
  <cp:revision>4136</cp:revision>
  <dcterms:created xsi:type="dcterms:W3CDTF">1999-05-23T11:18:07Z</dcterms:created>
  <dcterms:modified xsi:type="dcterms:W3CDTF">2018-09-10T12:44:53Z</dcterms:modified>
  <cp:category>Lecture</cp:category>
</cp:coreProperties>
</file>

<file path=docProps/thumbnail.jpeg>
</file>